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600" b="0" i="1" u="none" strike="noStrike" cap="none" spc="0" normalizeH="0" baseline="0">
        <a:ln>
          <a:noFill/>
        </a:ln>
        <a:solidFill>
          <a:srgbClr val="86837F">
            <a:alpha val="80000"/>
          </a:srgbClr>
        </a:solidFill>
        <a:effectLst>
          <a:outerShdw blurRad="25400" dist="12700" dir="5400000" rotWithShape="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600" b="0" i="1" u="none" strike="noStrike" cap="none" spc="0" normalizeH="0" baseline="0">
        <a:ln>
          <a:noFill/>
        </a:ln>
        <a:solidFill>
          <a:srgbClr val="86837F">
            <a:alpha val="80000"/>
          </a:srgbClr>
        </a:solidFill>
        <a:effectLst>
          <a:outerShdw blurRad="25400" dist="12700" dir="5400000" rotWithShape="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600" b="0" i="1" u="none" strike="noStrike" cap="none" spc="0" normalizeH="0" baseline="0">
        <a:ln>
          <a:noFill/>
        </a:ln>
        <a:solidFill>
          <a:srgbClr val="86837F">
            <a:alpha val="80000"/>
          </a:srgbClr>
        </a:solidFill>
        <a:effectLst>
          <a:outerShdw blurRad="25400" dist="12700" dir="5400000" rotWithShape="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600" b="0" i="1" u="none" strike="noStrike" cap="none" spc="0" normalizeH="0" baseline="0">
        <a:ln>
          <a:noFill/>
        </a:ln>
        <a:solidFill>
          <a:srgbClr val="86837F">
            <a:alpha val="80000"/>
          </a:srgbClr>
        </a:solidFill>
        <a:effectLst>
          <a:outerShdw blurRad="25400" dist="12700" dir="5400000" rotWithShape="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600" b="0" i="1" u="none" strike="noStrike" cap="none" spc="0" normalizeH="0" baseline="0">
        <a:ln>
          <a:noFill/>
        </a:ln>
        <a:solidFill>
          <a:srgbClr val="86837F">
            <a:alpha val="80000"/>
          </a:srgbClr>
        </a:solidFill>
        <a:effectLst>
          <a:outerShdw blurRad="25400" dist="12700" dir="5400000" rotWithShape="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600" b="0" i="1" u="none" strike="noStrike" cap="none" spc="0" normalizeH="0" baseline="0">
        <a:ln>
          <a:noFill/>
        </a:ln>
        <a:solidFill>
          <a:srgbClr val="86837F">
            <a:alpha val="80000"/>
          </a:srgbClr>
        </a:solidFill>
        <a:effectLst>
          <a:outerShdw blurRad="25400" dist="12700" dir="5400000" rotWithShape="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600" b="0" i="1" u="none" strike="noStrike" cap="none" spc="0" normalizeH="0" baseline="0">
        <a:ln>
          <a:noFill/>
        </a:ln>
        <a:solidFill>
          <a:srgbClr val="86837F">
            <a:alpha val="80000"/>
          </a:srgbClr>
        </a:solidFill>
        <a:effectLst>
          <a:outerShdw blurRad="25400" dist="12700" dir="5400000" rotWithShape="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600" b="0" i="1" u="none" strike="noStrike" cap="none" spc="0" normalizeH="0" baseline="0">
        <a:ln>
          <a:noFill/>
        </a:ln>
        <a:solidFill>
          <a:srgbClr val="86837F">
            <a:alpha val="80000"/>
          </a:srgbClr>
        </a:solidFill>
        <a:effectLst>
          <a:outerShdw blurRad="25400" dist="12700" dir="5400000" rotWithShape="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600" b="0" i="1" u="none" strike="noStrike" cap="none" spc="0" normalizeH="0" baseline="0">
        <a:ln>
          <a:noFill/>
        </a:ln>
        <a:solidFill>
          <a:srgbClr val="86837F">
            <a:alpha val="80000"/>
          </a:srgbClr>
        </a:solidFill>
        <a:effectLst>
          <a:outerShdw blurRad="25400" dist="12700" dir="5400000" rotWithShape="0">
            <a:srgbClr val="FFFFFF"/>
          </a:outerShdw>
        </a:effectLst>
        <a:uFillTx/>
        <a:latin typeface="+mn-lt"/>
        <a:ea typeface="+mn-ea"/>
        <a:cs typeface="+mn-cs"/>
        <a:sym typeface="Hoefler Tex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8C8AF">
              <a:alpha val="5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25400" cap="flat">
              <a:solidFill>
                <a:srgbClr val="6D6A67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rgbClr val="E7E6E2">
              <a:alpha val="60000"/>
            </a:srgbClr>
          </a:solidFill>
        </a:fill>
      </a:tcStyle>
    </a:wholeTbl>
    <a:band2H>
      <a:tcTxStyle/>
      <a:tcStyle>
        <a:tcBdr/>
        <a:fill>
          <a:solidFill>
            <a:srgbClr val="B6BEC8">
              <a:alpha val="3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B2B2B2"/>
              </a:solidFill>
              <a:prstDash val="solid"/>
              <a:miter lim="400000"/>
            </a:ln>
          </a:left>
          <a:right>
            <a:ln w="12700" cap="flat">
              <a:solidFill>
                <a:srgbClr val="B2B2B2"/>
              </a:solidFill>
              <a:prstDash val="solid"/>
              <a:miter lim="400000"/>
            </a:ln>
          </a:right>
          <a:top>
            <a:ln w="12700" cap="flat">
              <a:solidFill>
                <a:srgbClr val="B2B2B2"/>
              </a:solidFill>
              <a:prstDash val="solid"/>
              <a:miter lim="400000"/>
            </a:ln>
          </a:top>
          <a:bottom>
            <a:ln w="12700" cap="flat">
              <a:solidFill>
                <a:srgbClr val="B2B2B2"/>
              </a:solidFill>
              <a:prstDash val="solid"/>
              <a:miter lim="400000"/>
            </a:ln>
          </a:bottom>
          <a:insideH>
            <a:ln w="12700" cap="flat">
              <a:solidFill>
                <a:srgbClr val="B2B2B2"/>
              </a:solidFill>
              <a:prstDash val="solid"/>
              <a:miter lim="400000"/>
            </a:ln>
          </a:insideH>
          <a:insideV>
            <a:ln w="12700" cap="flat">
              <a:solidFill>
                <a:srgbClr val="B2B2B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solidFill>
            <a:srgbClr val="E6E4D7">
              <a:alpha val="70000"/>
            </a:srgbClr>
          </a:solidFill>
        </a:fill>
      </a:tcStyle>
    </a:wholeTbl>
    <a:band2H>
      <a:tcTxStyle/>
      <a:tcStyle>
        <a:tcBdr/>
        <a:fill>
          <a:solidFill>
            <a:srgbClr val="CBCAB9">
              <a:alpha val="7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25400" cap="flat">
              <a:solidFill>
                <a:srgbClr val="6D6A67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solidFill>
            <a:srgbClr val="E6E4D7">
              <a:alpha val="70000"/>
            </a:srgbClr>
          </a:solidFill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C7C0AD"/>
              </a:solidFill>
              <a:prstDash val="solid"/>
              <a:miter lim="400000"/>
            </a:ln>
          </a:left>
          <a:right>
            <a:ln w="12700" cap="flat">
              <a:solidFill>
                <a:srgbClr val="C7C0AD"/>
              </a:solidFill>
              <a:prstDash val="solid"/>
              <a:miter lim="400000"/>
            </a:ln>
          </a:right>
          <a:top>
            <a:ln w="12700" cap="flat">
              <a:solidFill>
                <a:srgbClr val="C7C0AD"/>
              </a:solidFill>
              <a:prstDash val="solid"/>
              <a:miter lim="400000"/>
            </a:ln>
          </a:top>
          <a:bottom>
            <a:ln w="12700" cap="flat">
              <a:solidFill>
                <a:srgbClr val="C7C0AD"/>
              </a:solidFill>
              <a:prstDash val="solid"/>
              <a:miter lim="400000"/>
            </a:ln>
          </a:bottom>
          <a:insideH>
            <a:ln w="12700" cap="flat">
              <a:solidFill>
                <a:srgbClr val="C7C0AD"/>
              </a:solidFill>
              <a:prstDash val="solid"/>
              <a:miter lim="400000"/>
            </a:ln>
          </a:insideH>
          <a:insideV>
            <a:ln w="12700" cap="flat">
              <a:solidFill>
                <a:srgbClr val="C7C0AD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6D6A67"/>
        </a:fontRef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AE9E0">
              <a:alpha val="80000"/>
            </a:srgbClr>
          </a:solidFill>
        </a:fill>
      </a:tcStyle>
    </a:wholeTbl>
    <a:band2H>
      <a:tcTxStyle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127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DBD9C9">
              <a:alpha val="30000"/>
            </a:srgbClr>
          </a:solidFill>
        </a:fill>
      </a:tcStyle>
    </a:wholeTbl>
    <a:band2H>
      <a:tcTxStyle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127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solidFill>
                <a:srgbClr val="5A5950"/>
              </a:solidFill>
              <a:prstDash val="solid"/>
              <a:miter lim="400000"/>
            </a:ln>
          </a:insideV>
        </a:tcBdr>
        <a:fill>
          <a:solidFill>
            <a:srgbClr val="DBD9C9">
              <a:alpha val="30000"/>
            </a:srgbClr>
          </a:solidFill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9B9">
              <a:alpha val="50000"/>
            </a:srgbClr>
          </a:solidFill>
        </a:fill>
      </a:tcStyle>
    </a:lastRow>
    <a:fir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9B9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606060"/>
        </a:fontRef>
        <a:srgbClr val="606060"/>
      </a:tcTxStyle>
      <a:tcStyle>
        <a:tcBdr>
          <a:lef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ADADA">
              <a:alpha val="50000"/>
            </a:srgbClr>
          </a:solidFill>
        </a:fill>
      </a:tcStyle>
    </a:band2H>
    <a:firstCol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solidFill>
                <a:srgbClr val="5A5950"/>
              </a:solidFill>
              <a:prstDash val="solid"/>
              <a:miter lim="400000"/>
            </a:ln>
          </a:left>
          <a:right>
            <a:ln w="25400" cap="flat">
              <a:solidFill>
                <a:srgbClr val="5A5950"/>
              </a:solidFill>
              <a:prstDash val="solid"/>
              <a:miter lim="400000"/>
            </a:ln>
          </a:right>
          <a:top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A5950"/>
              </a:solidFill>
              <a:prstDash val="solid"/>
              <a:miter lim="400000"/>
            </a:ln>
          </a:top>
          <a:bottom>
            <a:ln w="127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B4B4B"/>
        </a:fontRef>
        <a:srgbClr val="4B4B4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A5950"/>
              </a:solidFill>
              <a:prstDash val="solid"/>
              <a:miter lim="400000"/>
            </a:ln>
          </a:top>
          <a:bottom>
            <a:ln w="25400" cap="flat">
              <a:solidFill>
                <a:srgbClr val="5A5950"/>
              </a:solidFill>
              <a:prstDash val="solid"/>
              <a:miter lim="400000"/>
            </a:ln>
          </a:bottom>
          <a:insideH>
            <a:ln w="12700" cap="flat">
              <a:solidFill>
                <a:srgbClr val="5A595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632"/>
  </p:normalViewPr>
  <p:slideViewPr>
    <p:cSldViewPr snapToGrid="0">
      <p:cViewPr varScale="1">
        <p:scale>
          <a:sx n="53" d="100"/>
          <a:sy n="53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dingbat_hd.png" descr="dingbat_h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4704" y="7385050"/>
            <a:ext cx="10754592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454400" y="3200400"/>
            <a:ext cx="17475200" cy="3962400"/>
          </a:xfrm>
          <a:prstGeom prst="rect">
            <a:avLst/>
          </a:prstGeom>
        </p:spPr>
        <p:txBody>
          <a:bodyPr anchor="b"/>
          <a:lstStyle>
            <a:lvl1pPr>
              <a:defRPr sz="10600">
                <a:solidFill>
                  <a:srgbClr val="F4D799"/>
                </a:solidFill>
                <a:effectLst>
                  <a:outerShdw blurRad="25400" dist="25400" dir="16200000" rotWithShape="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454400" y="8305800"/>
            <a:ext cx="17475200" cy="1981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blurRad="25400" dist="12700" dir="16200000" rotWithShape="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blurRad="25400" dist="12700" dir="16200000" rotWithShape="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blurRad="25400" dist="12700" dir="16200000" rotWithShape="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blurRad="25400" dist="12700" dir="16200000" rotWithShape="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blurRad="25400" dist="12700" dir="16200000" rotWithShape="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5150" y="13227050"/>
            <a:ext cx="419100" cy="508000"/>
          </a:xfrm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584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/>
            </a:lvl1pPr>
          </a:lstStyle>
          <a:p>
            <a:r>
              <a:t>–Johnny Appleseed</a:t>
            </a:r>
          </a:p>
        </p:txBody>
      </p:sp>
      <p:sp>
        <p:nvSpPr>
          <p:cNvPr id="95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5994400"/>
            <a:ext cx="19621500" cy="990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3400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mall city built into a hillside overlooking the ocean"/>
          <p:cNvSpPr>
            <a:spLocks noGrp="1"/>
          </p:cNvSpPr>
          <p:nvPr>
            <p:ph type="pic" idx="21"/>
          </p:nvPr>
        </p:nvSpPr>
        <p:spPr>
          <a:xfrm>
            <a:off x="3311" y="5001"/>
            <a:ext cx="24422101" cy="1720128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mall city built into a hillside overlooking the ocean"/>
          <p:cNvSpPr>
            <a:spLocks noGrp="1"/>
          </p:cNvSpPr>
          <p:nvPr>
            <p:ph type="pic" idx="21"/>
          </p:nvPr>
        </p:nvSpPr>
        <p:spPr>
          <a:xfrm>
            <a:off x="2438400" y="-482600"/>
            <a:ext cx="19507200" cy="1373956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2" name="Title Text"/>
          <p:cNvSpPr txBox="1">
            <a:spLocks noGrp="1"/>
          </p:cNvSpPr>
          <p:nvPr>
            <p:ph type="title"/>
          </p:nvPr>
        </p:nvSpPr>
        <p:spPr>
          <a:xfrm>
            <a:off x="3454400" y="10287000"/>
            <a:ext cx="17475200" cy="1638300"/>
          </a:xfrm>
          <a:prstGeom prst="rect">
            <a:avLst/>
          </a:prstGeom>
        </p:spPr>
        <p:txBody>
          <a:bodyPr/>
          <a:lstStyle>
            <a:lvl1pPr>
              <a:defRPr sz="10600">
                <a:solidFill>
                  <a:srgbClr val="F4D799"/>
                </a:solidFill>
                <a:effectLst>
                  <a:outerShdw blurRad="25400" dist="25400" dir="16200000" rotWithShape="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r>
              <a:t>Title Text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454400" y="11912600"/>
            <a:ext cx="174752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blurRad="25400" dist="12700" dir="16200000" rotWithShape="0">
                    <a:srgbClr val="000000">
                      <a:alpha val="48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blurRad="25400" dist="12700" dir="16200000" rotWithShape="0">
                    <a:srgbClr val="000000">
                      <a:alpha val="48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blurRad="25400" dist="12700" dir="16200000" rotWithShape="0">
                    <a:srgbClr val="000000">
                      <a:alpha val="48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blurRad="25400" dist="12700" dir="16200000" rotWithShape="0">
                    <a:srgbClr val="000000">
                      <a:alpha val="48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4600">
                <a:solidFill>
                  <a:srgbClr val="C8AF7B"/>
                </a:solidFill>
                <a:effectLst>
                  <a:outerShdw blurRad="25400" dist="12700" dir="16200000" rotWithShape="0">
                    <a:srgbClr val="000000">
                      <a:alpha val="48000"/>
                    </a:srgbClr>
                  </a:outerShdw>
                </a:effectLst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F4E1B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2387600" y="5308600"/>
            <a:ext cx="19621500" cy="31115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mall city built into a hillside overlooking the ocean"/>
          <p:cNvSpPr>
            <a:spLocks noGrp="1"/>
          </p:cNvSpPr>
          <p:nvPr>
            <p:ph type="pic" idx="21"/>
          </p:nvPr>
        </p:nvSpPr>
        <p:spPr>
          <a:xfrm>
            <a:off x="11099182" y="1524000"/>
            <a:ext cx="15562608" cy="1096125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1447800" y="3708400"/>
            <a:ext cx="11341100" cy="3429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47800" y="7150100"/>
            <a:ext cx="11341100" cy="4813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Body Level One…"/>
          <p:cNvSpPr txBox="1">
            <a:spLocks noGrp="1"/>
          </p:cNvSpPr>
          <p:nvPr>
            <p:ph type="body" idx="1"/>
          </p:nvPr>
        </p:nvSpPr>
        <p:spPr>
          <a:xfrm>
            <a:off x="2387600" y="4330700"/>
            <a:ext cx="196215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mall city built into a hillside overlooking the ocean"/>
          <p:cNvSpPr>
            <a:spLocks noGrp="1"/>
          </p:cNvSpPr>
          <p:nvPr>
            <p:ph type="pic" sz="half" idx="21"/>
          </p:nvPr>
        </p:nvSpPr>
        <p:spPr>
          <a:xfrm>
            <a:off x="12331700" y="4673600"/>
            <a:ext cx="10742482" cy="756628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2387600" y="4330700"/>
            <a:ext cx="9855200" cy="7899400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3900"/>
              </a:spcBef>
              <a:buBlip>
                <a:blip r:embed="rId3"/>
              </a:buBlip>
              <a:defRPr sz="5000"/>
            </a:lvl1pPr>
            <a:lvl2pPr marL="1168400" indent="-584200">
              <a:spcBef>
                <a:spcPts val="3900"/>
              </a:spcBef>
              <a:buBlip>
                <a:blip r:embed="rId3"/>
              </a:buBlip>
              <a:defRPr sz="5000"/>
            </a:lvl2pPr>
            <a:lvl3pPr marL="1752600" indent="-584200">
              <a:spcBef>
                <a:spcPts val="3900"/>
              </a:spcBef>
              <a:buBlip>
                <a:blip r:embed="rId3"/>
              </a:buBlip>
              <a:defRPr sz="5000"/>
            </a:lvl3pPr>
            <a:lvl4pPr marL="2336800" indent="-584200">
              <a:spcBef>
                <a:spcPts val="3900"/>
              </a:spcBef>
              <a:buBlip>
                <a:blip r:embed="rId3"/>
              </a:buBlip>
              <a:defRPr sz="5000"/>
            </a:lvl4pPr>
            <a:lvl5pPr marL="2921000" indent="-584200">
              <a:spcBef>
                <a:spcPts val="3900"/>
              </a:spcBef>
              <a:buBlip>
                <a:blip r:embed="rId3"/>
              </a:buBlip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tone building in Morocco with ocean and sky in the background"/>
          <p:cNvSpPr>
            <a:spLocks noGrp="1"/>
          </p:cNvSpPr>
          <p:nvPr>
            <p:ph type="pic" sz="half" idx="21"/>
          </p:nvPr>
        </p:nvSpPr>
        <p:spPr>
          <a:xfrm>
            <a:off x="12494232" y="6705600"/>
            <a:ext cx="10404086" cy="692476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mall city built into a hillside overlooking the ocean"/>
          <p:cNvSpPr>
            <a:spLocks noGrp="1"/>
          </p:cNvSpPr>
          <p:nvPr>
            <p:ph type="pic" sz="half" idx="22"/>
          </p:nvPr>
        </p:nvSpPr>
        <p:spPr>
          <a:xfrm>
            <a:off x="11289407" y="1189547"/>
            <a:ext cx="11582401" cy="815786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atural stone arch on a beach in Morocco"/>
          <p:cNvSpPr>
            <a:spLocks noGrp="1"/>
          </p:cNvSpPr>
          <p:nvPr>
            <p:ph type="pic" idx="23"/>
          </p:nvPr>
        </p:nvSpPr>
        <p:spPr>
          <a:xfrm>
            <a:off x="1651000" y="-1193800"/>
            <a:ext cx="10502900" cy="1611052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2387600" y="1295400"/>
            <a:ext cx="19621500" cy="1112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387600" y="1193800"/>
            <a:ext cx="19621500" cy="2324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5150" y="13233400"/>
            <a:ext cx="419100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 b="1" i="0">
                <a:solidFill>
                  <a:srgbClr val="F3F1DF"/>
                </a:solidFill>
                <a:effectLst>
                  <a:outerShdw blurRad="25400" dist="12700" dir="16200000" rotWithShape="0">
                    <a:srgbClr val="000000">
                      <a:alpha val="80000"/>
                    </a:srgbClr>
                  </a:outerShdw>
                </a:effectLst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400" b="0" i="0" u="none" strike="noStrike" cap="none" spc="0" baseline="0">
          <a:solidFill>
            <a:srgbClr val="BCB08F"/>
          </a:solidFill>
          <a:effectLst>
            <a:outerShdw blurRad="12700" dist="12700" dir="16200000" rotWithShape="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400" b="0" i="0" u="none" strike="noStrike" cap="none" spc="0" baseline="0">
          <a:solidFill>
            <a:srgbClr val="BCB08F"/>
          </a:solidFill>
          <a:effectLst>
            <a:outerShdw blurRad="12700" dist="12700" dir="16200000" rotWithShape="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400" b="0" i="0" u="none" strike="noStrike" cap="none" spc="0" baseline="0">
          <a:solidFill>
            <a:srgbClr val="BCB08F"/>
          </a:solidFill>
          <a:effectLst>
            <a:outerShdw blurRad="12700" dist="12700" dir="16200000" rotWithShape="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400" b="0" i="0" u="none" strike="noStrike" cap="none" spc="0" baseline="0">
          <a:solidFill>
            <a:srgbClr val="BCB08F"/>
          </a:solidFill>
          <a:effectLst>
            <a:outerShdw blurRad="12700" dist="12700" dir="16200000" rotWithShape="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400" b="0" i="0" u="none" strike="noStrike" cap="none" spc="0" baseline="0">
          <a:solidFill>
            <a:srgbClr val="BCB08F"/>
          </a:solidFill>
          <a:effectLst>
            <a:outerShdw blurRad="12700" dist="12700" dir="16200000" rotWithShape="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400" b="0" i="0" u="none" strike="noStrike" cap="none" spc="0" baseline="0">
          <a:solidFill>
            <a:srgbClr val="BCB08F"/>
          </a:solidFill>
          <a:effectLst>
            <a:outerShdw blurRad="12700" dist="12700" dir="16200000" rotWithShape="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400" b="0" i="0" u="none" strike="noStrike" cap="none" spc="0" baseline="0">
          <a:solidFill>
            <a:srgbClr val="BCB08F"/>
          </a:solidFill>
          <a:effectLst>
            <a:outerShdw blurRad="12700" dist="12700" dir="16200000" rotWithShape="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400" b="0" i="0" u="none" strike="noStrike" cap="none" spc="0" baseline="0">
          <a:solidFill>
            <a:srgbClr val="BCB08F"/>
          </a:solidFill>
          <a:effectLst>
            <a:outerShdw blurRad="12700" dist="12700" dir="16200000" rotWithShape="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400" b="0" i="0" u="none" strike="noStrike" cap="none" spc="0" baseline="0">
          <a:solidFill>
            <a:srgbClr val="BCB08F"/>
          </a:solidFill>
          <a:effectLst>
            <a:outerShdw blurRad="12700" dist="12700" dir="16200000" rotWithShape="0">
              <a:srgbClr val="000000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Hoefler Text"/>
        </a:defRPr>
      </a:lvl9pPr>
    </p:titleStyle>
    <p:bodyStyle>
      <a:lvl1pPr marL="6731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15"/>
        </a:buBlip>
        <a:tabLst/>
        <a:defRPr sz="5800" b="0" i="1" u="none" strike="noStrike" cap="none" spc="0" baseline="0">
          <a:solidFill>
            <a:srgbClr val="86837F">
              <a:alpha val="80000"/>
            </a:srgbClr>
          </a:solidFill>
          <a:effectLst>
            <a:outerShdw blurRad="25400" dist="12700" dir="5400000" rotWithShape="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1pPr>
      <a:lvl2pPr marL="13462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15"/>
        </a:buBlip>
        <a:tabLst/>
        <a:defRPr sz="5800" b="0" i="1" u="none" strike="noStrike" cap="none" spc="0" baseline="0">
          <a:solidFill>
            <a:srgbClr val="86837F">
              <a:alpha val="80000"/>
            </a:srgbClr>
          </a:solidFill>
          <a:effectLst>
            <a:outerShdw blurRad="25400" dist="12700" dir="5400000" rotWithShape="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2pPr>
      <a:lvl3pPr marL="20193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15"/>
        </a:buBlip>
        <a:tabLst/>
        <a:defRPr sz="5800" b="0" i="1" u="none" strike="noStrike" cap="none" spc="0" baseline="0">
          <a:solidFill>
            <a:srgbClr val="86837F">
              <a:alpha val="80000"/>
            </a:srgbClr>
          </a:solidFill>
          <a:effectLst>
            <a:outerShdw blurRad="25400" dist="12700" dir="5400000" rotWithShape="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3pPr>
      <a:lvl4pPr marL="26924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15"/>
        </a:buBlip>
        <a:tabLst/>
        <a:defRPr sz="5800" b="0" i="1" u="none" strike="noStrike" cap="none" spc="0" baseline="0">
          <a:solidFill>
            <a:srgbClr val="86837F">
              <a:alpha val="80000"/>
            </a:srgbClr>
          </a:solidFill>
          <a:effectLst>
            <a:outerShdw blurRad="25400" dist="12700" dir="5400000" rotWithShape="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4pPr>
      <a:lvl5pPr marL="33655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15"/>
        </a:buBlip>
        <a:tabLst/>
        <a:defRPr sz="5800" b="0" i="1" u="none" strike="noStrike" cap="none" spc="0" baseline="0">
          <a:solidFill>
            <a:srgbClr val="86837F">
              <a:alpha val="80000"/>
            </a:srgbClr>
          </a:solidFill>
          <a:effectLst>
            <a:outerShdw blurRad="25400" dist="12700" dir="5400000" rotWithShape="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5pPr>
      <a:lvl6pPr marL="40386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15"/>
        </a:buBlip>
        <a:tabLst/>
        <a:defRPr sz="5800" b="0" i="1" u="none" strike="noStrike" cap="none" spc="0" baseline="0">
          <a:solidFill>
            <a:srgbClr val="86837F">
              <a:alpha val="80000"/>
            </a:srgbClr>
          </a:solidFill>
          <a:effectLst>
            <a:outerShdw blurRad="25400" dist="12700" dir="5400000" rotWithShape="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6pPr>
      <a:lvl7pPr marL="47117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15"/>
        </a:buBlip>
        <a:tabLst/>
        <a:defRPr sz="5800" b="0" i="1" u="none" strike="noStrike" cap="none" spc="0" baseline="0">
          <a:solidFill>
            <a:srgbClr val="86837F">
              <a:alpha val="80000"/>
            </a:srgbClr>
          </a:solidFill>
          <a:effectLst>
            <a:outerShdw blurRad="25400" dist="12700" dir="5400000" rotWithShape="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7pPr>
      <a:lvl8pPr marL="53848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15"/>
        </a:buBlip>
        <a:tabLst/>
        <a:defRPr sz="5800" b="0" i="1" u="none" strike="noStrike" cap="none" spc="0" baseline="0">
          <a:solidFill>
            <a:srgbClr val="86837F">
              <a:alpha val="80000"/>
            </a:srgbClr>
          </a:solidFill>
          <a:effectLst>
            <a:outerShdw blurRad="25400" dist="12700" dir="5400000" rotWithShape="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8pPr>
      <a:lvl9pPr marL="6057900" marR="0" indent="-673100" algn="l" defTabSz="825500" rtl="0" latinLnBrk="0">
        <a:lnSpc>
          <a:spcPct val="120000"/>
        </a:lnSpc>
        <a:spcBef>
          <a:spcPts val="4500"/>
        </a:spcBef>
        <a:spcAft>
          <a:spcPts val="0"/>
        </a:spcAft>
        <a:buClrTx/>
        <a:buSzPct val="50000"/>
        <a:buFontTx/>
        <a:buBlip>
          <a:blip r:embed="rId15"/>
        </a:buBlip>
        <a:tabLst/>
        <a:defRPr sz="5800" b="0" i="1" u="none" strike="noStrike" cap="none" spc="0" baseline="0">
          <a:solidFill>
            <a:srgbClr val="86837F">
              <a:alpha val="80000"/>
            </a:srgbClr>
          </a:solidFill>
          <a:effectLst>
            <a:outerShdw blurRad="25400" dist="12700" dir="5400000" rotWithShape="0">
              <a:srgbClr val="FFFFFF"/>
            </a:outerShdw>
          </a:effectLst>
          <a:uFillTx/>
          <a:latin typeface="+mn-lt"/>
          <a:ea typeface="+mn-ea"/>
          <a:cs typeface="+mn-cs"/>
          <a:sym typeface="Hoefler Tex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effectLst>
            <a:outerShdw blurRad="25400" dist="12700" dir="16200000" rotWithShape="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effectLst>
            <a:outerShdw blurRad="25400" dist="12700" dir="16200000" rotWithShape="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effectLst>
            <a:outerShdw blurRad="25400" dist="12700" dir="16200000" rotWithShape="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effectLst>
            <a:outerShdw blurRad="25400" dist="12700" dir="16200000" rotWithShape="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effectLst>
            <a:outerShdw blurRad="25400" dist="12700" dir="16200000" rotWithShape="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effectLst>
            <a:outerShdw blurRad="25400" dist="12700" dir="16200000" rotWithShape="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effectLst>
            <a:outerShdw blurRad="25400" dist="12700" dir="16200000" rotWithShape="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effectLst>
            <a:outerShdw blurRad="25400" dist="12700" dir="16200000" rotWithShape="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effectLst>
            <a:outerShdw blurRad="25400" dist="12700" dir="16200000" rotWithShape="0">
              <a:srgbClr val="000000">
                <a:alpha val="80000"/>
              </a:srgbClr>
            </a:outerShdw>
          </a:effectLst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public.tableau.com/app/profile/anthony.costa1548/viz/HeartFailureVisualisations/Story1?publish=ye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machine-learning.jpeg" descr="machine-learning.jpeg"/>
          <p:cNvPicPr>
            <a:picLocks noGrp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1720225" y="668838"/>
            <a:ext cx="20899069" cy="9406525"/>
          </a:xfrm>
          <a:prstGeom prst="rect">
            <a:avLst/>
          </a:prstGeom>
        </p:spPr>
      </p:pic>
      <p:sp>
        <p:nvSpPr>
          <p:cNvPr id="121" name="Heart Failure Prediction Using Machine Learning"/>
          <p:cNvSpPr txBox="1">
            <a:spLocks noGrp="1"/>
          </p:cNvSpPr>
          <p:nvPr>
            <p:ph type="title"/>
          </p:nvPr>
        </p:nvSpPr>
        <p:spPr>
          <a:xfrm>
            <a:off x="3432159" y="10520424"/>
            <a:ext cx="17475201" cy="137312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03555">
              <a:defRPr sz="6466">
                <a:effectLst>
                  <a:outerShdw blurRad="15494" dist="15494" dir="16200000" rotWithShape="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r>
              <a:rPr dirty="0"/>
              <a:t>Heart </a:t>
            </a:r>
            <a:r>
              <a:rPr lang="en-US" dirty="0"/>
              <a:t>Disease</a:t>
            </a:r>
            <a:r>
              <a:rPr dirty="0"/>
              <a:t> Prediction Using Machine Learning</a:t>
            </a:r>
          </a:p>
        </p:txBody>
      </p:sp>
      <p:sp>
        <p:nvSpPr>
          <p:cNvPr id="122" name="Anthony Costa, Jonathan Diaz, Sarah Kim, Aakash Nagalapura"/>
          <p:cNvSpPr txBox="1">
            <a:spLocks noGrp="1"/>
          </p:cNvSpPr>
          <p:nvPr>
            <p:ph type="body" sz="quarter" idx="1"/>
          </p:nvPr>
        </p:nvSpPr>
        <p:spPr>
          <a:xfrm>
            <a:off x="3454400" y="12065000"/>
            <a:ext cx="17475200" cy="914400"/>
          </a:xfrm>
          <a:prstGeom prst="rect">
            <a:avLst/>
          </a:prstGeom>
        </p:spPr>
        <p:txBody>
          <a:bodyPr/>
          <a:lstStyle>
            <a:lvl1pPr>
              <a:defRPr sz="3400" i="0"/>
            </a:lvl1pPr>
          </a:lstStyle>
          <a:p>
            <a:r>
              <a:t>Anthony Costa, Jonathan Diaz, Sarah Kim, Aakash Nagalapura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hank you!!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Thank you!!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eart Failure Prediction Dataset"/>
          <p:cNvSpPr txBox="1">
            <a:spLocks noGrp="1"/>
          </p:cNvSpPr>
          <p:nvPr>
            <p:ph type="ctrTitle"/>
          </p:nvPr>
        </p:nvSpPr>
        <p:spPr>
          <a:xfrm>
            <a:off x="3454399" y="1525798"/>
            <a:ext cx="17475201" cy="1727140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9800"/>
            </a:lvl1pPr>
          </a:lstStyle>
          <a:p>
            <a:r>
              <a:rPr dirty="0"/>
              <a:t>Heart </a:t>
            </a:r>
            <a:r>
              <a:rPr lang="en-US" dirty="0"/>
              <a:t>Disease</a:t>
            </a:r>
            <a:r>
              <a:rPr dirty="0"/>
              <a:t> Prediction Dataset</a:t>
            </a:r>
          </a:p>
        </p:txBody>
      </p:sp>
      <p:sp>
        <p:nvSpPr>
          <p:cNvPr id="125" name="Source: The dataset is a combination of 5 independent sets combined over 11 common features…"/>
          <p:cNvSpPr txBox="1"/>
          <p:nvPr/>
        </p:nvSpPr>
        <p:spPr>
          <a:xfrm>
            <a:off x="2157714" y="3835976"/>
            <a:ext cx="10208989" cy="8260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 defTabSz="693419">
              <a:lnSpc>
                <a:spcPct val="120000"/>
              </a:lnSpc>
              <a:spcBef>
                <a:spcPts val="3200"/>
              </a:spcBef>
              <a:defRPr sz="4200" i="0">
                <a:solidFill>
                  <a:srgbClr val="C3B081"/>
                </a:solidFill>
                <a:effectLst>
                  <a:outerShdw blurRad="21336" dist="10668" dir="5400000" rotWithShape="0">
                    <a:srgbClr val="FFFFFF"/>
                  </a:outerShdw>
                </a:effectLst>
              </a:defRPr>
            </a:pPr>
            <a:r>
              <a:rPr u="sng"/>
              <a:t>Source</a:t>
            </a:r>
            <a:r>
              <a:t>: The dataset is a combination of 5 independent sets combined over 11 common features</a:t>
            </a:r>
          </a:p>
          <a:p>
            <a:pPr marL="981455" lvl="1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sz="4200" i="0">
                <a:solidFill>
                  <a:srgbClr val="C3B081"/>
                </a:solidFill>
                <a:effectLst>
                  <a:outerShdw blurRad="21336" dist="10668" dir="5400000" rotWithShape="0">
                    <a:srgbClr val="FFFFFF"/>
                  </a:outerShdw>
                </a:effectLst>
              </a:defRPr>
            </a:pPr>
            <a:r>
              <a:t>Cleveland: 303 observations</a:t>
            </a:r>
          </a:p>
          <a:p>
            <a:pPr marL="981455" lvl="1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sz="4200" i="0">
                <a:solidFill>
                  <a:srgbClr val="C3B081"/>
                </a:solidFill>
                <a:effectLst>
                  <a:outerShdw blurRad="21336" dist="10668" dir="5400000" rotWithShape="0">
                    <a:srgbClr val="FFFFFF"/>
                  </a:outerShdw>
                </a:effectLst>
              </a:defRPr>
            </a:pPr>
            <a:r>
              <a:t>Hungary: 294 observations</a:t>
            </a:r>
          </a:p>
          <a:p>
            <a:pPr marL="981455" lvl="1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sz="4200" i="0">
                <a:solidFill>
                  <a:srgbClr val="C3B081"/>
                </a:solidFill>
                <a:effectLst>
                  <a:outerShdw blurRad="21336" dist="10668" dir="5400000" rotWithShape="0">
                    <a:srgbClr val="FFFFFF"/>
                  </a:outerShdw>
                </a:effectLst>
              </a:defRPr>
            </a:pPr>
            <a:r>
              <a:t>Switzerland: 123 observations</a:t>
            </a:r>
          </a:p>
          <a:p>
            <a:pPr marL="981455" lvl="1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sz="4200" i="0">
                <a:solidFill>
                  <a:srgbClr val="C3B081"/>
                </a:solidFill>
                <a:effectLst>
                  <a:outerShdw blurRad="21336" dist="10668" dir="5400000" rotWithShape="0">
                    <a:srgbClr val="FFFFFF"/>
                  </a:outerShdw>
                </a:effectLst>
              </a:defRPr>
            </a:pPr>
            <a:r>
              <a:t>Long Beach, VA: 200 observations</a:t>
            </a:r>
          </a:p>
          <a:p>
            <a:pPr marL="981455" lvl="1" indent="-490727" algn="l" defTabSz="693419">
              <a:lnSpc>
                <a:spcPct val="120000"/>
              </a:lnSpc>
              <a:spcBef>
                <a:spcPts val="3200"/>
              </a:spcBef>
              <a:buSzPct val="50000"/>
              <a:buBlip>
                <a:blip r:embed="rId2"/>
              </a:buBlip>
              <a:defRPr sz="4200" i="0">
                <a:solidFill>
                  <a:srgbClr val="C3B081"/>
                </a:solidFill>
                <a:effectLst>
                  <a:outerShdw blurRad="21336" dist="10668" dir="5400000" rotWithShape="0">
                    <a:srgbClr val="FFFFFF"/>
                  </a:outerShdw>
                </a:effectLst>
              </a:defRPr>
            </a:pPr>
            <a:r>
              <a:t>Stalog (Heart): 270 observations</a:t>
            </a:r>
          </a:p>
        </p:txBody>
      </p:sp>
      <p:sp>
        <p:nvSpPr>
          <p:cNvPr id="126" name="The 11 features:…"/>
          <p:cNvSpPr txBox="1">
            <a:spLocks noGrp="1"/>
          </p:cNvSpPr>
          <p:nvPr>
            <p:ph type="subTitle" sz="quarter" idx="1"/>
          </p:nvPr>
        </p:nvSpPr>
        <p:spPr>
          <a:xfrm>
            <a:off x="13166589" y="4016305"/>
            <a:ext cx="4270781" cy="7899401"/>
          </a:xfrm>
          <a:prstGeom prst="rect">
            <a:avLst/>
          </a:prstGeom>
        </p:spPr>
        <p:txBody>
          <a:bodyPr anchor="ctr"/>
          <a:lstStyle/>
          <a:p>
            <a:pPr algn="l" defTabSz="627379">
              <a:spcBef>
                <a:spcPts val="2900"/>
              </a:spcBef>
              <a:defRPr sz="3800" i="0">
                <a:solidFill>
                  <a:srgbClr val="C3B082"/>
                </a:solidFill>
                <a:effectLst>
                  <a:outerShdw blurRad="19304" dist="9652" dir="5400000" rotWithShape="0">
                    <a:srgbClr val="FFFFFF"/>
                  </a:outerShdw>
                </a:effectLst>
              </a:defRPr>
            </a:pPr>
            <a:r>
              <a:rPr u="sng"/>
              <a:t>The 11 features</a:t>
            </a:r>
            <a:r>
              <a:t>: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sz="3800" i="0">
                <a:solidFill>
                  <a:srgbClr val="C3B082"/>
                </a:solidFill>
                <a:effectLst>
                  <a:outerShdw blurRad="19304" dist="9652" dir="5400000" rotWithShape="0">
                    <a:srgbClr val="FFFFFF"/>
                  </a:outerShdw>
                </a:effectLst>
              </a:defRPr>
            </a:pPr>
            <a:r>
              <a:t>Age of the patient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sz="3800" i="0">
                <a:solidFill>
                  <a:srgbClr val="C3B082"/>
                </a:solidFill>
                <a:effectLst>
                  <a:outerShdw blurRad="19304" dist="9652" dir="5400000" rotWithShape="0">
                    <a:srgbClr val="FFFFFF"/>
                  </a:outerShdw>
                </a:effectLst>
              </a:defRPr>
            </a:pPr>
            <a:r>
              <a:t>Sex of the patient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sz="3800" i="0">
                <a:solidFill>
                  <a:srgbClr val="C3B082"/>
                </a:solidFill>
                <a:effectLst>
                  <a:outerShdw blurRad="19304" dist="9652" dir="5400000" rotWithShape="0">
                    <a:srgbClr val="FFFFFF"/>
                  </a:outerShdw>
                </a:effectLst>
              </a:defRPr>
            </a:pPr>
            <a:r>
              <a:t>Chest pain type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sz="3800" i="0">
                <a:solidFill>
                  <a:srgbClr val="C3B082"/>
                </a:solidFill>
                <a:effectLst>
                  <a:outerShdw blurRad="19304" dist="9652" dir="5400000" rotWithShape="0">
                    <a:srgbClr val="FFFFFF"/>
                  </a:outerShdw>
                </a:effectLst>
              </a:defRPr>
            </a:pPr>
            <a:r>
              <a:t>Resting BP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sz="3800" i="0">
                <a:solidFill>
                  <a:srgbClr val="C3B082"/>
                </a:solidFill>
                <a:effectLst>
                  <a:outerShdw blurRad="19304" dist="9652" dir="5400000" rotWithShape="0">
                    <a:srgbClr val="FFFFFF"/>
                  </a:outerShdw>
                </a:effectLst>
              </a:defRPr>
            </a:pPr>
            <a:r>
              <a:t>Cholesterol</a:t>
            </a:r>
          </a:p>
          <a:p>
            <a:pPr marL="443991" indent="-443991" algn="l" defTabSz="627379">
              <a:spcBef>
                <a:spcPts val="2900"/>
              </a:spcBef>
              <a:buSzPct val="50000"/>
              <a:buBlip>
                <a:blip r:embed="rId2"/>
              </a:buBlip>
              <a:defRPr sz="3800" i="0">
                <a:solidFill>
                  <a:srgbClr val="C3B082"/>
                </a:solidFill>
                <a:effectLst>
                  <a:outerShdw blurRad="19304" dist="9652" dir="5400000" rotWithShape="0">
                    <a:srgbClr val="FFFFFF"/>
                  </a:outerShdw>
                </a:effectLst>
              </a:defRPr>
            </a:pPr>
            <a:r>
              <a:t>Fasting Blood Sugar</a:t>
            </a:r>
          </a:p>
        </p:txBody>
      </p:sp>
      <p:sp>
        <p:nvSpPr>
          <p:cNvPr id="127" name="Resting ECG…"/>
          <p:cNvSpPr txBox="1"/>
          <p:nvPr/>
        </p:nvSpPr>
        <p:spPr>
          <a:xfrm>
            <a:off x="18030612" y="4626531"/>
            <a:ext cx="5843661" cy="7328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sz="3500" i="0">
                <a:solidFill>
                  <a:srgbClr val="C3B082"/>
                </a:solidFill>
              </a:defRPr>
            </a:pPr>
            <a:r>
              <a:t>Resting ECG 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sz="3500" i="0">
                <a:solidFill>
                  <a:srgbClr val="C3B082"/>
                </a:solidFill>
              </a:defRPr>
            </a:pPr>
            <a:r>
              <a:t>Max Heart Rate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sz="3500" i="0">
                <a:solidFill>
                  <a:srgbClr val="C3B082"/>
                </a:solidFill>
              </a:defRPr>
            </a:pPr>
            <a:r>
              <a:t>Exercise-Induced Angina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sz="3500" i="0">
                <a:solidFill>
                  <a:srgbClr val="C3B082"/>
                </a:solidFill>
              </a:defRPr>
            </a:pPr>
            <a:r>
              <a:t>Oldpeak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sz="3500" i="0">
                <a:solidFill>
                  <a:srgbClr val="C3B082"/>
                </a:solidFill>
              </a:defRPr>
            </a:pPr>
            <a:r>
              <a:t>ST Slope</a:t>
            </a:r>
          </a:p>
          <a:p>
            <a:pPr marL="584200" indent="-584200" algn="l">
              <a:lnSpc>
                <a:spcPct val="120000"/>
              </a:lnSpc>
              <a:spcBef>
                <a:spcPts val="3900"/>
              </a:spcBef>
              <a:buSzPct val="50000"/>
              <a:buBlip>
                <a:blip r:embed="rId2"/>
              </a:buBlip>
              <a:defRPr sz="3500" i="0">
                <a:solidFill>
                  <a:srgbClr val="C3B082"/>
                </a:solidFill>
              </a:defRPr>
            </a:pPr>
            <a:r>
              <a:t>Heart Disease </a:t>
            </a:r>
          </a:p>
        </p:txBody>
      </p:sp>
      <p:sp>
        <p:nvSpPr>
          <p:cNvPr id="128" name="Line"/>
          <p:cNvSpPr/>
          <p:nvPr/>
        </p:nvSpPr>
        <p:spPr>
          <a:xfrm flipV="1">
            <a:off x="12560646" y="3794770"/>
            <a:ext cx="1" cy="8260060"/>
          </a:xfrm>
          <a:prstGeom prst="line">
            <a:avLst/>
          </a:prstGeom>
          <a:ln w="25400">
            <a:solidFill>
              <a:srgbClr val="EFD8A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 i="0">
                <a:solidFill>
                  <a:srgbClr val="4B4B4B"/>
                </a:solidFill>
                <a:effectLst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rends in the Dataset"/>
          <p:cNvSpPr txBox="1">
            <a:spLocks noGrp="1"/>
          </p:cNvSpPr>
          <p:nvPr>
            <p:ph type="ctrTitle"/>
          </p:nvPr>
        </p:nvSpPr>
        <p:spPr>
          <a:xfrm>
            <a:off x="1742206" y="1458685"/>
            <a:ext cx="11122165" cy="1929287"/>
          </a:xfrm>
          <a:prstGeom prst="rect">
            <a:avLst/>
          </a:prstGeom>
        </p:spPr>
        <p:txBody>
          <a:bodyPr/>
          <a:lstStyle>
            <a:lvl1pPr defTabSz="734694">
              <a:defRPr sz="9434">
                <a:effectLst>
                  <a:outerShdw blurRad="22606" dist="22606" dir="16200000" rotWithShape="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r>
              <a:t>Trends in the Dataset</a:t>
            </a:r>
          </a:p>
        </p:txBody>
      </p:sp>
      <p:sp>
        <p:nvSpPr>
          <p:cNvPr id="131" name="More data from male patients…"/>
          <p:cNvSpPr txBox="1">
            <a:spLocks noGrp="1"/>
          </p:cNvSpPr>
          <p:nvPr>
            <p:ph type="subTitle" sz="quarter" idx="1"/>
          </p:nvPr>
        </p:nvSpPr>
        <p:spPr>
          <a:xfrm>
            <a:off x="1889809" y="4015683"/>
            <a:ext cx="10826958" cy="2451985"/>
          </a:xfrm>
          <a:prstGeom prst="rect">
            <a:avLst/>
          </a:prstGeom>
        </p:spPr>
        <p:txBody>
          <a:bodyPr/>
          <a:lstStyle/>
          <a:p>
            <a:pPr marL="517822" indent="-517822" algn="l" defTabSz="800735">
              <a:buSzPct val="50000"/>
              <a:buBlip>
                <a:blip r:embed="rId2"/>
              </a:buBlip>
              <a:defRPr sz="4462" i="0">
                <a:effectLst>
                  <a:outerShdw blurRad="24638" dist="12319" dir="16200000" rotWithShape="0">
                    <a:srgbClr val="000000">
                      <a:alpha val="48000"/>
                    </a:srgbClr>
                  </a:outerShdw>
                </a:effectLst>
              </a:defRPr>
            </a:pPr>
            <a:r>
              <a:t>More data from male patients</a:t>
            </a:r>
          </a:p>
          <a:p>
            <a:pPr marL="517822" indent="-517822" algn="l" defTabSz="800735">
              <a:buSzPct val="50000"/>
              <a:buBlip>
                <a:blip r:embed="rId2"/>
              </a:buBlip>
              <a:defRPr sz="4462" i="0">
                <a:effectLst>
                  <a:outerShdw blurRad="24638" dist="12319" dir="16200000" rotWithShape="0">
                    <a:srgbClr val="000000">
                      <a:alpha val="48000"/>
                    </a:srgbClr>
                  </a:outerShdw>
                </a:effectLst>
              </a:defRPr>
            </a:pPr>
            <a:r>
              <a:t>Darker colors show a possible stronger correlation</a:t>
            </a:r>
          </a:p>
        </p:txBody>
      </p:sp>
      <p:grpSp>
        <p:nvGrpSpPr>
          <p:cNvPr id="134" name="Image Gallery"/>
          <p:cNvGrpSpPr/>
          <p:nvPr/>
        </p:nvGrpSpPr>
        <p:grpSpPr>
          <a:xfrm>
            <a:off x="13647079" y="7463076"/>
            <a:ext cx="9872260" cy="6292238"/>
            <a:chOff x="0" y="333866"/>
            <a:chExt cx="9872258" cy="6292235"/>
          </a:xfrm>
        </p:grpSpPr>
        <p:pic>
          <p:nvPicPr>
            <p:cNvPr id="132" name="heart disease ratio.png" descr="heart disease ratio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333866"/>
              <a:ext cx="9872259" cy="52725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3" name="Caption"/>
            <p:cNvSpPr/>
            <p:nvPr/>
          </p:nvSpPr>
          <p:spPr>
            <a:xfrm>
              <a:off x="0" y="6016502"/>
              <a:ext cx="9872259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3000"/>
              </a:lvl1pPr>
            </a:lstStyle>
            <a:p>
              <a:r>
                <a:t>Caption</a:t>
              </a:r>
            </a:p>
          </p:txBody>
        </p:sp>
      </p:grpSp>
      <p:grpSp>
        <p:nvGrpSpPr>
          <p:cNvPr id="137" name="Image Gallery"/>
          <p:cNvGrpSpPr/>
          <p:nvPr/>
        </p:nvGrpSpPr>
        <p:grpSpPr>
          <a:xfrm>
            <a:off x="13647079" y="1544044"/>
            <a:ext cx="9872260" cy="6098481"/>
            <a:chOff x="0" y="140110"/>
            <a:chExt cx="9872258" cy="6098480"/>
          </a:xfrm>
        </p:grpSpPr>
        <p:pic>
          <p:nvPicPr>
            <p:cNvPr id="135" name="Sex Ratio.png" descr="Sex Ratio.png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0" y="140110"/>
              <a:ext cx="9872259" cy="527257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6" name="Caption"/>
            <p:cNvSpPr/>
            <p:nvPr/>
          </p:nvSpPr>
          <p:spPr>
            <a:xfrm>
              <a:off x="0" y="5628990"/>
              <a:ext cx="9872259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3000"/>
              </a:lvl1pPr>
            </a:lstStyle>
            <a:p>
              <a:r>
                <a:t>Caption</a:t>
              </a:r>
            </a:p>
          </p:txBody>
        </p:sp>
      </p:grpSp>
      <p:grpSp>
        <p:nvGrpSpPr>
          <p:cNvPr id="140" name="Image Gallery"/>
          <p:cNvGrpSpPr/>
          <p:nvPr/>
        </p:nvGrpSpPr>
        <p:grpSpPr>
          <a:xfrm>
            <a:off x="1639172" y="6956724"/>
            <a:ext cx="11328232" cy="6605497"/>
            <a:chOff x="0" y="0"/>
            <a:chExt cx="11328231" cy="6605495"/>
          </a:xfrm>
        </p:grpSpPr>
        <p:pic>
          <p:nvPicPr>
            <p:cNvPr id="138" name="correlation.png" descr="correlation.png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122153" y="0"/>
              <a:ext cx="11083925" cy="59196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9" name="Caption"/>
            <p:cNvSpPr/>
            <p:nvPr/>
          </p:nvSpPr>
          <p:spPr>
            <a:xfrm>
              <a:off x="0" y="5995895"/>
              <a:ext cx="11328232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3000"/>
              </a:lvl1pPr>
            </a:lstStyle>
            <a:p>
              <a:r>
                <a:t>Caption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Limitations"/>
          <p:cNvSpPr txBox="1">
            <a:spLocks noGrp="1"/>
          </p:cNvSpPr>
          <p:nvPr>
            <p:ph type="ctrTitle"/>
          </p:nvPr>
        </p:nvSpPr>
        <p:spPr>
          <a:xfrm>
            <a:off x="3454400" y="1901379"/>
            <a:ext cx="17475201" cy="1748472"/>
          </a:xfrm>
          <a:prstGeom prst="rect">
            <a:avLst/>
          </a:prstGeom>
        </p:spPr>
        <p:txBody>
          <a:bodyPr/>
          <a:lstStyle/>
          <a:p>
            <a:r>
              <a:t>Limitations</a:t>
            </a:r>
          </a:p>
        </p:txBody>
      </p:sp>
      <p:sp>
        <p:nvSpPr>
          <p:cNvPr id="143" name="Limited number of observations - only 1000…"/>
          <p:cNvSpPr txBox="1">
            <a:spLocks noGrp="1"/>
          </p:cNvSpPr>
          <p:nvPr>
            <p:ph type="subTitle" sz="half" idx="1"/>
          </p:nvPr>
        </p:nvSpPr>
        <p:spPr>
          <a:xfrm>
            <a:off x="3454400" y="4464830"/>
            <a:ext cx="17475200" cy="6411940"/>
          </a:xfrm>
          <a:prstGeom prst="rect">
            <a:avLst/>
          </a:prstGeom>
        </p:spPr>
        <p:txBody>
          <a:bodyPr/>
          <a:lstStyle/>
          <a:p>
            <a:pPr marL="533837" indent="-533837" algn="l">
              <a:buSzPct val="50000"/>
              <a:buBlip>
                <a:blip r:embed="rId2"/>
              </a:buBlip>
              <a:defRPr sz="5400" i="0"/>
            </a:pPr>
            <a:r>
              <a:t>Limited number of observations - only 1000</a:t>
            </a:r>
          </a:p>
          <a:p>
            <a:pPr marL="533837" indent="-533837" algn="l">
              <a:buSzPct val="50000"/>
              <a:buBlip>
                <a:blip r:embed="rId2"/>
              </a:buBlip>
              <a:defRPr sz="5400" i="0"/>
            </a:pPr>
            <a:r>
              <a:t>Comorbidity</a:t>
            </a:r>
          </a:p>
          <a:p>
            <a:pPr marL="533837" indent="-533837" algn="l">
              <a:buSzPct val="50000"/>
              <a:buBlip>
                <a:blip r:embed="rId2"/>
              </a:buBlip>
              <a:defRPr sz="5400" i="0"/>
            </a:pPr>
            <a:r>
              <a:t>No specific time frame</a:t>
            </a:r>
          </a:p>
        </p:txBody>
      </p:sp>
      <p:grpSp>
        <p:nvGrpSpPr>
          <p:cNvPr id="146" name="Image Gallery"/>
          <p:cNvGrpSpPr/>
          <p:nvPr/>
        </p:nvGrpSpPr>
        <p:grpSpPr>
          <a:xfrm>
            <a:off x="12436613" y="3792003"/>
            <a:ext cx="14101898" cy="10169326"/>
            <a:chOff x="0" y="0"/>
            <a:chExt cx="14101897" cy="10169325"/>
          </a:xfrm>
        </p:grpSpPr>
        <p:pic>
          <p:nvPicPr>
            <p:cNvPr id="144" name="pngegg (1).png" descr="pngegg (1).png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2469195" y="0"/>
              <a:ext cx="9483526" cy="94835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5" name="Caption"/>
            <p:cNvSpPr/>
            <p:nvPr/>
          </p:nvSpPr>
          <p:spPr>
            <a:xfrm>
              <a:off x="0" y="9559725"/>
              <a:ext cx="14101898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3000"/>
              </a:lvl1pPr>
            </a:lstStyle>
            <a:p>
              <a:r>
                <a:t>Caption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eneral Overview"/>
          <p:cNvSpPr txBox="1">
            <a:spLocks noGrp="1"/>
          </p:cNvSpPr>
          <p:nvPr>
            <p:ph type="title"/>
          </p:nvPr>
        </p:nvSpPr>
        <p:spPr>
          <a:xfrm>
            <a:off x="2244056" y="988016"/>
            <a:ext cx="10924860" cy="1638301"/>
          </a:xfrm>
          <a:prstGeom prst="rect">
            <a:avLst/>
          </a:prstGeom>
        </p:spPr>
        <p:txBody>
          <a:bodyPr/>
          <a:lstStyle>
            <a:lvl1pPr>
              <a:defRPr sz="9500"/>
            </a:lvl1pPr>
          </a:lstStyle>
          <a:p>
            <a:r>
              <a:t>General Overview</a:t>
            </a:r>
          </a:p>
        </p:txBody>
      </p:sp>
      <p:sp>
        <p:nvSpPr>
          <p:cNvPr id="149" name="More data from male patients…"/>
          <p:cNvSpPr txBox="1">
            <a:spLocks noGrp="1"/>
          </p:cNvSpPr>
          <p:nvPr>
            <p:ph type="body" sz="quarter" idx="1"/>
          </p:nvPr>
        </p:nvSpPr>
        <p:spPr>
          <a:xfrm>
            <a:off x="2273576" y="2767908"/>
            <a:ext cx="10865820" cy="3882141"/>
          </a:xfrm>
          <a:prstGeom prst="rect">
            <a:avLst/>
          </a:prstGeom>
        </p:spPr>
        <p:txBody>
          <a:bodyPr/>
          <a:lstStyle/>
          <a:p>
            <a:pPr marL="533837" indent="-533837" algn="l">
              <a:buSzPct val="50000"/>
              <a:buBlip>
                <a:blip r:embed="rId2"/>
              </a:buBlip>
              <a:defRPr sz="4300" i="0"/>
            </a:pPr>
            <a:r>
              <a:t>More data from male patients</a:t>
            </a:r>
          </a:p>
          <a:p>
            <a:pPr marL="533837" indent="-533837" algn="l">
              <a:buSzPct val="50000"/>
              <a:buBlip>
                <a:blip r:embed="rId2"/>
              </a:buBlip>
              <a:defRPr sz="4300" i="0"/>
            </a:pPr>
            <a:r>
              <a:t>Highest number of cases for patients in the mid-50’s age range</a:t>
            </a:r>
          </a:p>
        </p:txBody>
      </p:sp>
      <p:sp>
        <p:nvSpPr>
          <p:cNvPr id="150" name="Arrow"/>
          <p:cNvSpPr/>
          <p:nvPr/>
        </p:nvSpPr>
        <p:spPr>
          <a:xfrm>
            <a:off x="2437660" y="5555828"/>
            <a:ext cx="1663670" cy="869085"/>
          </a:xfrm>
          <a:prstGeom prst="rightArrow">
            <a:avLst>
              <a:gd name="adj1" fmla="val 32000"/>
              <a:gd name="adj2" fmla="val 82737"/>
            </a:avLst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4400" i="0">
                <a:solidFill>
                  <a:srgbClr val="F3F1DF"/>
                </a:solidFill>
                <a:effectLst/>
              </a:defRPr>
            </a:pPr>
            <a:endParaRPr/>
          </a:p>
        </p:txBody>
      </p:sp>
      <p:sp>
        <p:nvSpPr>
          <p:cNvPr id="151" name="Tableau"/>
          <p:cNvSpPr txBox="1"/>
          <p:nvPr/>
        </p:nvSpPr>
        <p:spPr>
          <a:xfrm>
            <a:off x="4451014" y="5450620"/>
            <a:ext cx="2573021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 algn="l">
              <a:lnSpc>
                <a:spcPct val="120000"/>
              </a:lnSpc>
              <a:defRPr sz="5000">
                <a:solidFill>
                  <a:srgbClr val="F0D8A1"/>
                </a:solidFill>
              </a:defRPr>
            </a:pPr>
            <a:r>
              <a:rPr sz="6400" u="sng">
                <a:hlinkClick r:id="rId4"/>
              </a:rPr>
              <a:t>Tableau</a:t>
            </a:r>
          </a:p>
        </p:txBody>
      </p:sp>
      <p:pic>
        <p:nvPicPr>
          <p:cNvPr id="15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85448" y="4190872"/>
            <a:ext cx="2930064" cy="35989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30193" y="1195418"/>
            <a:ext cx="6432295" cy="666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721" y="8179352"/>
            <a:ext cx="22898558" cy="46673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Exercise-Induced Angina"/>
          <p:cNvSpPr txBox="1">
            <a:spLocks noGrp="1"/>
          </p:cNvSpPr>
          <p:nvPr>
            <p:ph type="ctrTitle"/>
          </p:nvPr>
        </p:nvSpPr>
        <p:spPr>
          <a:xfrm>
            <a:off x="1545940" y="2787112"/>
            <a:ext cx="8143123" cy="1660142"/>
          </a:xfrm>
          <a:prstGeom prst="rect">
            <a:avLst/>
          </a:prstGeom>
        </p:spPr>
        <p:txBody>
          <a:bodyPr/>
          <a:lstStyle>
            <a:lvl1pPr defTabSz="487044">
              <a:defRPr sz="5899">
                <a:effectLst>
                  <a:outerShdw blurRad="14985" dist="14985" dir="16200000" rotWithShape="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r>
              <a:t>Exercise-Induced Angina</a:t>
            </a:r>
          </a:p>
        </p:txBody>
      </p:sp>
      <p:sp>
        <p:nvSpPr>
          <p:cNvPr id="157" name="We see different patterns in patients that test positive for heart disease compared to those that do not."/>
          <p:cNvSpPr txBox="1">
            <a:spLocks noGrp="1"/>
          </p:cNvSpPr>
          <p:nvPr>
            <p:ph type="subTitle" sz="quarter" idx="1"/>
          </p:nvPr>
        </p:nvSpPr>
        <p:spPr>
          <a:xfrm>
            <a:off x="1624123" y="8619306"/>
            <a:ext cx="7986757" cy="3733558"/>
          </a:xfrm>
          <a:prstGeom prst="rect">
            <a:avLst/>
          </a:prstGeom>
        </p:spPr>
        <p:txBody>
          <a:bodyPr/>
          <a:lstStyle>
            <a:lvl1pPr>
              <a:defRPr i="0"/>
            </a:lvl1pPr>
          </a:lstStyle>
          <a:p>
            <a:r>
              <a:t>We see different patterns in patients that test positive for heart disease compared to those that do not.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0177" y="512072"/>
            <a:ext cx="14105130" cy="62102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080" y="7091009"/>
            <a:ext cx="14094119" cy="62102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esting ECG"/>
          <p:cNvSpPr txBox="1">
            <a:spLocks noGrp="1"/>
          </p:cNvSpPr>
          <p:nvPr>
            <p:ph type="title"/>
          </p:nvPr>
        </p:nvSpPr>
        <p:spPr>
          <a:xfrm>
            <a:off x="3454400" y="1061693"/>
            <a:ext cx="17475200" cy="1246807"/>
          </a:xfrm>
          <a:prstGeom prst="rect">
            <a:avLst/>
          </a:prstGeom>
        </p:spPr>
        <p:txBody>
          <a:bodyPr/>
          <a:lstStyle>
            <a:lvl1pPr defTabSz="586104">
              <a:defRPr sz="7525">
                <a:effectLst>
                  <a:outerShdw blurRad="18034" dist="18034" dir="16200000" rotWithShape="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r>
              <a:t>Resting ECG</a:t>
            </a:r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199" y="3126291"/>
            <a:ext cx="10177692" cy="89905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1653" y="3126291"/>
            <a:ext cx="10088148" cy="89905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decision_tree.png" descr="decision_tree.png"/>
          <p:cNvPicPr>
            <a:picLocks noGrp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622774" y="3045030"/>
            <a:ext cx="23138452" cy="10392085"/>
          </a:xfrm>
          <a:prstGeom prst="rect">
            <a:avLst/>
          </a:prstGeom>
        </p:spPr>
      </p:pic>
      <p:sp>
        <p:nvSpPr>
          <p:cNvPr id="166" name="Decision Tree"/>
          <p:cNvSpPr txBox="1">
            <a:spLocks noGrp="1"/>
          </p:cNvSpPr>
          <p:nvPr>
            <p:ph type="title"/>
          </p:nvPr>
        </p:nvSpPr>
        <p:spPr>
          <a:xfrm>
            <a:off x="3454400" y="1253702"/>
            <a:ext cx="17475200" cy="1638301"/>
          </a:xfrm>
          <a:prstGeom prst="rect">
            <a:avLst/>
          </a:prstGeom>
        </p:spPr>
        <p:txBody>
          <a:bodyPr/>
          <a:lstStyle>
            <a:lvl1pPr defTabSz="792479">
              <a:defRPr sz="10175">
                <a:effectLst>
                  <a:outerShdw blurRad="24384" dist="24384" dir="16200000" rotWithShape="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r>
              <a:t>Decision Tree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Any Questions?"/>
          <p:cNvSpPr txBox="1">
            <a:spLocks noGrp="1"/>
          </p:cNvSpPr>
          <p:nvPr>
            <p:ph type="title"/>
          </p:nvPr>
        </p:nvSpPr>
        <p:spPr>
          <a:xfrm>
            <a:off x="3454400" y="10759329"/>
            <a:ext cx="17475200" cy="1638301"/>
          </a:xfrm>
          <a:prstGeom prst="rect">
            <a:avLst/>
          </a:prstGeom>
        </p:spPr>
        <p:txBody>
          <a:bodyPr/>
          <a:lstStyle>
            <a:lvl1pPr defTabSz="792479">
              <a:defRPr sz="10175">
                <a:effectLst>
                  <a:outerShdw blurRad="24384" dist="24384" dir="16200000" rotWithShape="0">
                    <a:srgbClr val="000000">
                      <a:alpha val="34000"/>
                    </a:srgbClr>
                  </a:outerShdw>
                </a:effectLst>
              </a:defRPr>
            </a:lvl1pPr>
          </a:lstStyle>
          <a:p>
            <a:r>
              <a:t>Any Questions?</a:t>
            </a:r>
          </a:p>
        </p:txBody>
      </p:sp>
      <p:grpSp>
        <p:nvGrpSpPr>
          <p:cNvPr id="171" name="Image Gallery"/>
          <p:cNvGrpSpPr/>
          <p:nvPr/>
        </p:nvGrpSpPr>
        <p:grpSpPr>
          <a:xfrm>
            <a:off x="2358510" y="1073753"/>
            <a:ext cx="19666980" cy="9282494"/>
            <a:chOff x="0" y="0"/>
            <a:chExt cx="19666979" cy="9282493"/>
          </a:xfrm>
        </p:grpSpPr>
        <p:pic>
          <p:nvPicPr>
            <p:cNvPr id="169" name="pngegg (2).png" descr="pngegg (2).png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7256543" y="0"/>
              <a:ext cx="5153894" cy="85966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0" name="Caption"/>
            <p:cNvSpPr/>
            <p:nvPr/>
          </p:nvSpPr>
          <p:spPr>
            <a:xfrm>
              <a:off x="0" y="8672893"/>
              <a:ext cx="19666980" cy="60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3000"/>
              </a:lvl1pPr>
            </a:lstStyle>
            <a:p>
              <a:r>
                <a:t>Caption</a:t>
              </a:r>
            </a:p>
          </p:txBody>
        </p:sp>
      </p:grp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Moroccan">
  <a:themeElements>
    <a:clrScheme name="Moroccan">
      <a:dk1>
        <a:srgbClr val="073E86"/>
      </a:dk1>
      <a:lt1>
        <a:srgbClr val="86837F">
          <a:alpha val="80000"/>
        </a:srgbClr>
      </a:lt1>
      <a:dk2>
        <a:srgbClr val="586770"/>
      </a:dk2>
      <a:lt2>
        <a:srgbClr val="C4CBD0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oefler Text"/>
        <a:ea typeface="Hoefler Text"/>
        <a:cs typeface="Hoefler Text"/>
      </a:majorFont>
      <a:minorFont>
        <a:latin typeface="Hoefler Text"/>
        <a:ea typeface="Hoefler Text"/>
        <a:cs typeface="Hoefler Text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chemeClr val="accent1">
              <a:satOff val="-17010"/>
              <a:lumOff val="1436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1" u="none" strike="noStrike" cap="none" spc="0" normalizeH="0" baseline="0">
            <a:ln>
              <a:noFill/>
            </a:ln>
            <a:solidFill>
              <a:srgbClr val="86837F">
                <a:alpha val="80000"/>
              </a:srgbClr>
            </a:solidFill>
            <a:effectLst>
              <a:outerShdw blurRad="25400" dist="12700" dir="5400000" rotWithShape="0">
                <a:srgbClr val="FFFFFF"/>
              </a:outerShdw>
            </a:effectLst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Moroccan">
  <a:themeElements>
    <a:clrScheme name="Moroccan">
      <a:dk1>
        <a:srgbClr val="000000"/>
      </a:dk1>
      <a:lt1>
        <a:srgbClr val="FFFFFF"/>
      </a:lt1>
      <a:dk2>
        <a:srgbClr val="586770"/>
      </a:dk2>
      <a:lt2>
        <a:srgbClr val="C4CBD0"/>
      </a:lt2>
      <a:accent1>
        <a:srgbClr val="61A4C7"/>
      </a:accent1>
      <a:accent2>
        <a:srgbClr val="3C9B4C"/>
      </a:accent2>
      <a:accent3>
        <a:srgbClr val="E0BF64"/>
      </a:accent3>
      <a:accent4>
        <a:srgbClr val="DE9A51"/>
      </a:accent4>
      <a:accent5>
        <a:srgbClr val="C86464"/>
      </a:accent5>
      <a:accent6>
        <a:srgbClr val="896D9B"/>
      </a:accent6>
      <a:hlink>
        <a:srgbClr val="0000FF"/>
      </a:hlink>
      <a:folHlink>
        <a:srgbClr val="FF00FF"/>
      </a:folHlink>
    </a:clrScheme>
    <a:fontScheme name="Moroccan">
      <a:majorFont>
        <a:latin typeface="Hoefler Text"/>
        <a:ea typeface="Hoefler Text"/>
        <a:cs typeface="Hoefler Text"/>
      </a:majorFont>
      <a:minorFont>
        <a:latin typeface="Hoefler Text"/>
        <a:ea typeface="Hoefler Text"/>
        <a:cs typeface="Hoefler Text"/>
      </a:minorFont>
    </a:fontScheme>
    <a:fmtScheme name="Morocca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chemeClr val="accent1">
              <a:satOff val="-17010"/>
              <a:lumOff val="1436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1" u="none" strike="noStrike" cap="none" spc="0" normalizeH="0" baseline="0">
            <a:ln>
              <a:noFill/>
            </a:ln>
            <a:solidFill>
              <a:srgbClr val="86837F">
                <a:alpha val="80000"/>
              </a:srgbClr>
            </a:solidFill>
            <a:effectLst>
              <a:outerShdw blurRad="25400" dist="12700" dir="5400000" rotWithShape="0">
                <a:srgbClr val="FFFFFF"/>
              </a:outerShdw>
            </a:effectLst>
            <a:uFillTx/>
            <a:latin typeface="+mn-lt"/>
            <a:ea typeface="+mn-ea"/>
            <a:cs typeface="+mn-cs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</Words>
  <Application>Microsoft Macintosh PowerPoint</Application>
  <PresentationFormat>Custom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Helvetica Neue</vt:lpstr>
      <vt:lpstr>Hoefler Text</vt:lpstr>
      <vt:lpstr>Palatino</vt:lpstr>
      <vt:lpstr>Moroccan</vt:lpstr>
      <vt:lpstr>Heart Disease Prediction Using Machine Learning</vt:lpstr>
      <vt:lpstr>Heart Disease Prediction Dataset</vt:lpstr>
      <vt:lpstr>Trends in the Dataset</vt:lpstr>
      <vt:lpstr>Limitations</vt:lpstr>
      <vt:lpstr>General Overview</vt:lpstr>
      <vt:lpstr>Exercise-Induced Angina</vt:lpstr>
      <vt:lpstr>Resting ECG</vt:lpstr>
      <vt:lpstr>Decision Tree</vt:lpstr>
      <vt:lpstr>Any Questions?</vt:lpstr>
      <vt:lpstr>Thank you!!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Prediction Using Machine Learning</dc:title>
  <cp:lastModifiedBy>Anthony Costa</cp:lastModifiedBy>
  <cp:revision>1</cp:revision>
  <dcterms:modified xsi:type="dcterms:W3CDTF">2023-06-11T23:41:31Z</dcterms:modified>
</cp:coreProperties>
</file>